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7" r:id="rId2"/>
  </p:sldMasterIdLst>
  <p:notesMasterIdLst>
    <p:notesMasterId r:id="rId7"/>
  </p:notesMasterIdLst>
  <p:handoutMasterIdLst>
    <p:handoutMasterId r:id="rId8"/>
  </p:handoutMasterIdLst>
  <p:sldIdLst>
    <p:sldId id="704" r:id="rId3"/>
    <p:sldId id="713" r:id="rId4"/>
    <p:sldId id="715" r:id="rId5"/>
    <p:sldId id="711" r:id="rId6"/>
  </p:sldIdLst>
  <p:sldSz cx="6858000" cy="9906000" type="A4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8" userDrawn="1">
          <p15:clr>
            <a:srgbClr val="A4A3A4"/>
          </p15:clr>
        </p15:guide>
        <p15:guide id="2" pos="33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613F"/>
    <a:srgbClr val="01508E"/>
    <a:srgbClr val="BEFEA4"/>
    <a:srgbClr val="88FD59"/>
    <a:srgbClr val="3DB4A9"/>
    <a:srgbClr val="0E508E"/>
    <a:srgbClr val="33B5AA"/>
    <a:srgbClr val="4EB5AA"/>
    <a:srgbClr val="EF603E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02" autoAdjust="0"/>
    <p:restoredTop sz="95884" autoAdjust="0"/>
  </p:normalViewPr>
  <p:slideViewPr>
    <p:cSldViewPr snapToGrid="0" snapToObjects="1">
      <p:cViewPr varScale="1">
        <p:scale>
          <a:sx n="81" d="100"/>
          <a:sy n="81" d="100"/>
        </p:scale>
        <p:origin x="2952" y="108"/>
      </p:cViewPr>
      <p:guideLst>
        <p:guide orient="horz" pos="6238"/>
        <p:guide pos="3362"/>
      </p:guideLst>
    </p:cSldViewPr>
  </p:slideViewPr>
  <p:outlineViewPr>
    <p:cViewPr>
      <p:scale>
        <a:sx n="33" d="100"/>
        <a:sy n="33" d="100"/>
      </p:scale>
      <p:origin x="0" y="-2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E49C5-063E-5E42-85AA-984501189CB5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B6AB9-7BFF-6948-9251-A8368E653760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5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B1F09-362A-094B-A386-CE36B24D4EB9}" type="datetimeFigureOut">
              <a:rPr lang="en-US" smtClean="0"/>
              <a:pPr/>
              <a:t>6/6/2024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41667-91A7-4A42-BC3D-66DFA2286A5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9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b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82601" y="8208067"/>
            <a:ext cx="2238049" cy="4385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250" b="1" dirty="0">
                <a:solidFill>
                  <a:srgbClr val="3DB4A9"/>
                </a:solidFill>
                <a:latin typeface="Calibri" charset="0"/>
                <a:ea typeface="Calibri" charset="0"/>
                <a:cs typeface="Calibri" charset="0"/>
              </a:rPr>
              <a:t>weiter-</a:t>
            </a:r>
            <a:r>
              <a:rPr lang="de-DE" sz="2250" b="1" dirty="0" err="1">
                <a:solidFill>
                  <a:srgbClr val="3DB4A9"/>
                </a:solidFill>
                <a:latin typeface="Calibri" charset="0"/>
                <a:ea typeface="Calibri" charset="0"/>
                <a:cs typeface="Calibri" charset="0"/>
              </a:rPr>
              <a:t>wirken.de</a:t>
            </a:r>
            <a:endParaRPr lang="de-DE" sz="2250" b="1" dirty="0">
              <a:solidFill>
                <a:srgbClr val="3DB4A9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3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547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1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1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16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34318" y="4594389"/>
            <a:ext cx="3952616" cy="438582"/>
          </a:xfrm>
        </p:spPr>
        <p:txBody>
          <a:bodyPr wrap="square" anchor="b" anchorCtr="0">
            <a:spAutoFit/>
          </a:bodyPr>
          <a:lstStyle>
            <a:lvl1pPr marL="0" indent="0">
              <a:spcBef>
                <a:spcPts val="756"/>
              </a:spcBef>
              <a:buNone/>
              <a:defRPr sz="2250" b="1" u="none" cap="none" spc="0">
                <a:solidFill>
                  <a:srgbClr val="F1613F"/>
                </a:solidFill>
              </a:defRPr>
            </a:lvl1pPr>
          </a:lstStyle>
          <a:p>
            <a:pPr lvl="0"/>
            <a:r>
              <a:rPr lang="de-DE" dirty="0"/>
              <a:t>I am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title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4318" y="5324656"/>
            <a:ext cx="3952616" cy="547522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20000"/>
              </a:lnSpc>
              <a:spcBef>
                <a:spcPts val="756"/>
              </a:spcBef>
              <a:buNone/>
              <a:defRPr sz="1275" b="1" u="none" cap="none" spc="0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/>
              <a:t>I am a </a:t>
            </a:r>
            <a:r>
              <a:rPr lang="de-DE" dirty="0" err="1"/>
              <a:t>subheadline</a:t>
            </a:r>
            <a:r>
              <a:rPr lang="de-DE" dirty="0"/>
              <a:t> 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I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34318" y="6738894"/>
            <a:ext cx="3952616" cy="273280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20000"/>
              </a:lnSpc>
              <a:spcBef>
                <a:spcPts val="450"/>
              </a:spcBef>
              <a:buNone/>
              <a:defRPr sz="1050" b="0" u="none" cap="none" spc="0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/>
              <a:t>John </a:t>
            </a:r>
            <a:r>
              <a:rPr lang="de-DE" dirty="0" err="1"/>
              <a:t>MacDoe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Jane </a:t>
            </a:r>
            <a:r>
              <a:rPr lang="de-DE" dirty="0" err="1"/>
              <a:t>Doe</a:t>
            </a:r>
            <a:r>
              <a:rPr lang="de-DE" dirty="0"/>
              <a:t>                                            June 14, 2014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Page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 txBox="1">
            <a:spLocks/>
          </p:cNvSpPr>
          <p:nvPr userDrawn="1"/>
        </p:nvSpPr>
        <p:spPr>
          <a:xfrm>
            <a:off x="6183307" y="9240442"/>
            <a:ext cx="840856" cy="52740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6ED00E-CDB7-2C4D-ABB5-59D869F702C7}" type="slidenum">
              <a:rPr lang="de-DE" sz="675" smtClean="0">
                <a:solidFill>
                  <a:srgbClr val="01508E"/>
                </a:solidFill>
                <a:latin typeface="Lucida Grande"/>
                <a:cs typeface="Lucida Grande"/>
              </a:rPr>
              <a:pPr algn="l"/>
              <a:t>‹Nr.›</a:t>
            </a:fld>
            <a:endParaRPr lang="de-DE" sz="675" dirty="0">
              <a:solidFill>
                <a:srgbClr val="01508E"/>
              </a:solidFill>
              <a:latin typeface="Lucida Grande"/>
              <a:cs typeface="Lucida Grande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342900" y="2664746"/>
            <a:ext cx="6172200" cy="6136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32160" indent="-13216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75">
                <a:solidFill>
                  <a:srgbClr val="01508E"/>
                </a:solidFill>
                <a:latin typeface="+mn-lt"/>
                <a:cs typeface="Lucida Grande"/>
              </a:defRPr>
            </a:lvl1pPr>
            <a:lvl2pPr marL="472679" indent="-129779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00">
                <a:solidFill>
                  <a:srgbClr val="01508E"/>
                </a:solidFill>
                <a:latin typeface="+mn-lt"/>
                <a:cs typeface="Lucida Grande"/>
              </a:defRPr>
            </a:lvl2pPr>
            <a:lvl3pPr marL="803672" indent="-117872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050">
                <a:solidFill>
                  <a:srgbClr val="01508E"/>
                </a:solidFill>
                <a:latin typeface="+mn-lt"/>
                <a:cs typeface="Lucida Grande"/>
              </a:defRPr>
            </a:lvl3pPr>
            <a:lvl4pPr marL="1143000" indent="-11430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900">
                <a:solidFill>
                  <a:srgbClr val="01508E"/>
                </a:solidFill>
                <a:latin typeface="+mn-lt"/>
                <a:cs typeface="Lucida Grande"/>
              </a:defRPr>
            </a:lvl4pPr>
            <a:lvl5pPr marL="1482329" indent="-110729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750">
                <a:solidFill>
                  <a:schemeClr val="tx1"/>
                </a:solidFill>
                <a:latin typeface="Lucida Grande"/>
                <a:cs typeface="Lucida Grande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350658" y="606255"/>
            <a:ext cx="6172200" cy="800220"/>
          </a:xfrm>
        </p:spPr>
        <p:txBody>
          <a:bodyPr anchor="b" anchorCtr="0">
            <a:normAutofit/>
          </a:bodyPr>
          <a:lstStyle>
            <a:lvl1pPr>
              <a:defRPr sz="2250" i="0" u="none" baseline="0">
                <a:solidFill>
                  <a:srgbClr val="F1613F"/>
                </a:solidFill>
              </a:defRPr>
            </a:lvl1pPr>
          </a:lstStyle>
          <a:p>
            <a:r>
              <a:rPr lang="en-US" dirty="0"/>
              <a:t>Standard Text Page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0658" y="1405891"/>
            <a:ext cx="5711703" cy="513809"/>
          </a:xfrm>
        </p:spPr>
        <p:txBody>
          <a:bodyPr wrap="square" tIns="0" bIns="46800">
            <a:normAutofit/>
          </a:bodyPr>
          <a:lstStyle>
            <a:lvl1pPr marL="0" indent="0">
              <a:lnSpc>
                <a:spcPct val="120000"/>
              </a:lnSpc>
              <a:buNone/>
              <a:defRPr sz="1275" b="1" i="0" u="none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 err="1"/>
              <a:t>with</a:t>
            </a:r>
            <a:r>
              <a:rPr lang="de-DE" dirty="0"/>
              <a:t> Sub Headline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23086" y="1957114"/>
            <a:ext cx="521936" cy="94343"/>
          </a:xfrm>
          <a:prstGeom prst="rect">
            <a:avLst/>
          </a:prstGeom>
          <a:solidFill>
            <a:srgbClr val="0150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  <a:latin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83104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1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1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68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67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1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bearbeitenv3vitron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486ED00E-CDB7-2C4D-ABB5-59D869F702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250" b="1" i="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Lucida Grande"/>
          <a:ea typeface="+mn-ea"/>
          <a:cs typeface="Lucida Grande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0E47ED5-2AF6-4051-A430-D1EF1F22D61F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06.06.2024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000D46C-430E-48F9-9733-D7B0987FACBA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4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spo@ispo-institut.d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spo@ispo-institut.de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ispo@ispo-institut.d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xmlns="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400" b="1" dirty="0" smtClean="0">
                <a:solidFill>
                  <a:srgbClr val="F161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Handlungsorientierte Wirkungsziele überprüfen</a:t>
            </a:r>
            <a:endParaRPr lang="de-DE" sz="1400" b="1" dirty="0">
              <a:solidFill>
                <a:srgbClr val="F161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/>
              <a:t>Wenn wir versuchen, Verhalten zu ändern, sollten wir anschließend auch Veränderung im </a:t>
            </a:r>
            <a:r>
              <a:rPr lang="de-DE" dirty="0" smtClean="0"/>
              <a:t>Handeln zu messen</a:t>
            </a:r>
            <a:r>
              <a:rPr lang="de-DE" dirty="0"/>
              <a:t>. Die Wirkung zu verstehen heißt dabei: Die Zusammenhänge zwischen der Maßnahme und den angestrebten Wirkungen </a:t>
            </a:r>
            <a:r>
              <a:rPr lang="de-DE" dirty="0" smtClean="0"/>
              <a:t>(Fähigkeiten, Handlungsmotivation, verändertes Handeln) verstehen</a:t>
            </a:r>
            <a:r>
              <a:rPr lang="de-DE" dirty="0"/>
              <a:t>, prüfen und validieren. Mit dem folgenden Wirkungsmodell lassen sich diese Zusammengänge systematisch erschließen. Es kann auch als Grundlage für die Konzeption und Verknüpfung der geplanten Ziele und Maßnahmen genutzt </a:t>
            </a:r>
            <a:r>
              <a:rPr lang="de-DE" dirty="0" smtClean="0"/>
              <a:t>werden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30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1" dirty="0" smtClean="0">
                <a:solidFill>
                  <a:schemeClr val="tx2"/>
                </a:solidFill>
              </a:rPr>
              <a:t>Das </a:t>
            </a:r>
            <a:r>
              <a:rPr lang="de-DE" sz="1300" b="1" dirty="0">
                <a:solidFill>
                  <a:schemeClr val="tx2"/>
                </a:solidFill>
              </a:rPr>
              <a:t>Modell  der Wirkungstreppe nach </a:t>
            </a:r>
            <a:r>
              <a:rPr lang="en-GB" sz="1300" b="1" dirty="0" err="1">
                <a:solidFill>
                  <a:schemeClr val="tx2"/>
                </a:solidFill>
              </a:rPr>
              <a:t>Phineo</a:t>
            </a:r>
            <a:endParaRPr lang="en-GB" sz="1300" b="1" dirty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3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xmlns="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Wirkungen messen</a:t>
            </a: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4B5D6FC-8DE9-F64D-B945-A265332524C9}"/>
              </a:ext>
            </a:extLst>
          </p:cNvPr>
          <p:cNvSpPr/>
          <p:nvPr/>
        </p:nvSpPr>
        <p:spPr>
          <a:xfrm>
            <a:off x="476009" y="8567913"/>
            <a:ext cx="5866918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Quelle </a:t>
            </a:r>
            <a:r>
              <a:rPr lang="en-GB" sz="1000" b="1" dirty="0" err="1"/>
              <a:t>Grafik</a:t>
            </a:r>
            <a:r>
              <a:rPr lang="en-GB" sz="1000" b="1" dirty="0"/>
              <a:t>: </a:t>
            </a:r>
            <a:r>
              <a:rPr lang="en-GB" sz="1000" dirty="0" err="1"/>
              <a:t>Kursbuch</a:t>
            </a:r>
            <a:r>
              <a:rPr lang="en-GB" sz="1000" dirty="0"/>
              <a:t> </a:t>
            </a:r>
            <a:r>
              <a:rPr lang="en-GB" sz="1000" dirty="0" err="1"/>
              <a:t>Wirkung</a:t>
            </a:r>
            <a:r>
              <a:rPr lang="en-GB" sz="1000" dirty="0"/>
              <a:t>, </a:t>
            </a:r>
            <a:r>
              <a:rPr lang="en-GB" sz="1000" dirty="0" err="1"/>
              <a:t>Praxisratgeber</a:t>
            </a:r>
            <a:r>
              <a:rPr lang="en-GB" sz="1000" dirty="0"/>
              <a:t> </a:t>
            </a:r>
            <a:r>
              <a:rPr lang="en-GB" sz="1000" dirty="0" err="1"/>
              <a:t>für</a:t>
            </a:r>
            <a:r>
              <a:rPr lang="en-GB" sz="1000" dirty="0"/>
              <a:t> Alle, die </a:t>
            </a:r>
            <a:r>
              <a:rPr lang="en-GB" sz="1000" dirty="0" err="1"/>
              <a:t>Gutes</a:t>
            </a:r>
            <a:r>
              <a:rPr lang="en-GB" sz="1000" dirty="0"/>
              <a:t> </a:t>
            </a:r>
            <a:r>
              <a:rPr lang="en-GB" sz="1000" dirty="0" err="1"/>
              <a:t>besser</a:t>
            </a:r>
            <a:r>
              <a:rPr lang="en-GB" sz="1000" dirty="0"/>
              <a:t> tun </a:t>
            </a:r>
            <a:r>
              <a:rPr lang="en-GB" sz="1000" dirty="0" err="1"/>
              <a:t>wollen</a:t>
            </a:r>
            <a:r>
              <a:rPr lang="en-GB" sz="1000" dirty="0"/>
              <a:t>, 2014; </a:t>
            </a:r>
            <a:r>
              <a:rPr lang="en-GB" sz="1000" dirty="0" err="1"/>
              <a:t>Urheber</a:t>
            </a:r>
            <a:r>
              <a:rPr lang="en-GB" sz="1000" dirty="0"/>
              <a:t>: Stefan Schultze, CC BY­SA 3.0 DE)</a:t>
            </a:r>
          </a:p>
          <a:p>
            <a:endParaRPr lang="x-none" sz="11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84EE4A-E4D6-8F47-B34E-AD0DC60AD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64449"/>
            <a:ext cx="6858000" cy="276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27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Wirkungsmodell als Vorlage*</a:t>
            </a:r>
            <a:br>
              <a:rPr lang="de-DE" dirty="0"/>
            </a:br>
            <a:endParaRPr lang="de-DE" dirty="0"/>
          </a:p>
        </p:txBody>
      </p:sp>
      <p:sp>
        <p:nvSpPr>
          <p:cNvPr id="10" name="Abgerundetes Rechteck 5">
            <a:extLst>
              <a:ext uri="{FF2B5EF4-FFF2-40B4-BE49-F238E27FC236}">
                <a16:creationId xmlns:a16="http://schemas.microsoft.com/office/drawing/2014/main" xmlns="" id="{DC5BD94A-6036-5140-B027-04E035D4CC74}"/>
              </a:ext>
            </a:extLst>
          </p:cNvPr>
          <p:cNvSpPr/>
          <p:nvPr/>
        </p:nvSpPr>
        <p:spPr>
          <a:xfrm>
            <a:off x="4604311" y="8306415"/>
            <a:ext cx="637573" cy="4012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algn="ctr">
              <a:defRPr/>
            </a:pPr>
            <a:endParaRPr lang="de-DE" sz="1100" dirty="0">
              <a:solidFill>
                <a:srgbClr val="632523"/>
              </a:solidFill>
            </a:endParaRPr>
          </a:p>
        </p:txBody>
      </p:sp>
      <p:sp>
        <p:nvSpPr>
          <p:cNvPr id="11" name="Textfeld 6">
            <a:extLst>
              <a:ext uri="{FF2B5EF4-FFF2-40B4-BE49-F238E27FC236}">
                <a16:creationId xmlns:a16="http://schemas.microsoft.com/office/drawing/2014/main" xmlns="" id="{9F937658-5629-2A43-81CF-9AF75FD88683}"/>
              </a:ext>
            </a:extLst>
          </p:cNvPr>
          <p:cNvSpPr txBox="1"/>
          <p:nvPr/>
        </p:nvSpPr>
        <p:spPr>
          <a:xfrm>
            <a:off x="5409893" y="8367691"/>
            <a:ext cx="908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prstClr val="black"/>
                </a:solidFill>
              </a:rPr>
              <a:t>Leistungen</a:t>
            </a:r>
          </a:p>
        </p:txBody>
      </p:sp>
      <p:sp>
        <p:nvSpPr>
          <p:cNvPr id="15" name="Abgerundetes Rechteck 79">
            <a:extLst>
              <a:ext uri="{FF2B5EF4-FFF2-40B4-BE49-F238E27FC236}">
                <a16:creationId xmlns:a16="http://schemas.microsoft.com/office/drawing/2014/main" xmlns="" id="{4B604A03-C1C7-0844-BBA1-0710F6F98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410" y="8304305"/>
            <a:ext cx="636359" cy="4037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algn="ctr"/>
            <a:endParaRPr lang="de-DE" altLang="de-DE" sz="700" b="1" dirty="0">
              <a:solidFill>
                <a:srgbClr val="632523"/>
              </a:solidFill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xmlns="" id="{B0A343DD-B7F7-CA4B-BA20-F31FA58FDB20}"/>
              </a:ext>
            </a:extLst>
          </p:cNvPr>
          <p:cNvSpPr txBox="1"/>
          <p:nvPr/>
        </p:nvSpPr>
        <p:spPr>
          <a:xfrm>
            <a:off x="1413316" y="8367691"/>
            <a:ext cx="973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>
                <a:solidFill>
                  <a:prstClr val="black"/>
                </a:solidFill>
              </a:rPr>
              <a:t>Indikatoren</a:t>
            </a:r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17" name="Abgerundetes Rechteck 65">
            <a:extLst>
              <a:ext uri="{FF2B5EF4-FFF2-40B4-BE49-F238E27FC236}">
                <a16:creationId xmlns:a16="http://schemas.microsoft.com/office/drawing/2014/main" xmlns="" id="{1439C17A-8775-C14C-8B3A-EC8F50BA5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993" y="8304305"/>
            <a:ext cx="635504" cy="40332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algn="ctr"/>
            <a:endParaRPr lang="de-DE" altLang="de-DE" sz="700" dirty="0">
              <a:solidFill>
                <a:srgbClr val="632523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xmlns="" id="{4E1C86DB-8B01-1E48-AF07-DAFB6380C08B}"/>
              </a:ext>
            </a:extLst>
          </p:cNvPr>
          <p:cNvSpPr txBox="1"/>
          <p:nvPr/>
        </p:nvSpPr>
        <p:spPr>
          <a:xfrm>
            <a:off x="3192616" y="8360804"/>
            <a:ext cx="1076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prstClr val="black"/>
                </a:solidFill>
              </a:rPr>
              <a:t>Wirkungen</a:t>
            </a:r>
          </a:p>
        </p:txBody>
      </p:sp>
      <p:sp>
        <p:nvSpPr>
          <p:cNvPr id="19" name="Foliennummernplatzhalter 3">
            <a:extLst>
              <a:ext uri="{FF2B5EF4-FFF2-40B4-BE49-F238E27FC236}">
                <a16:creationId xmlns:a16="http://schemas.microsoft.com/office/drawing/2014/main" xmlns="" id="{A610F90C-D4AD-6740-9836-0856E020F9F1}"/>
              </a:ext>
            </a:extLst>
          </p:cNvPr>
          <p:cNvSpPr txBox="1">
            <a:spLocks/>
          </p:cNvSpPr>
          <p:nvPr/>
        </p:nvSpPr>
        <p:spPr>
          <a:xfrm>
            <a:off x="8263172" y="9689773"/>
            <a:ext cx="548700" cy="524800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427374-9B43-4013-A8CF-0EB4F1D69AD1}" type="slidenum">
              <a:rPr lang="de-DE" smtClean="0">
                <a:solidFill>
                  <a:srgbClr val="000000"/>
                </a:solidFill>
              </a:rPr>
              <a:pPr/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xmlns="" id="{C418B7BB-08A1-3049-B24E-22541A4963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095324"/>
              </p:ext>
            </p:extLst>
          </p:nvPr>
        </p:nvGraphicFramePr>
        <p:xfrm>
          <a:off x="350658" y="2243125"/>
          <a:ext cx="6111937" cy="583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570">
                  <a:extLst>
                    <a:ext uri="{9D8B030D-6E8A-4147-A177-3AD203B41FA5}">
                      <a16:colId xmlns:a16="http://schemas.microsoft.com/office/drawing/2014/main" xmlns="" val="2524147087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xmlns="" val="121998306"/>
                    </a:ext>
                  </a:extLst>
                </a:gridCol>
                <a:gridCol w="4500367">
                  <a:extLst>
                    <a:ext uri="{9D8B030D-6E8A-4147-A177-3AD203B41FA5}">
                      <a16:colId xmlns:a16="http://schemas.microsoft.com/office/drawing/2014/main" xmlns="" val="2421805980"/>
                    </a:ext>
                  </a:extLst>
                </a:gridCol>
              </a:tblGrid>
              <a:tr h="1078809">
                <a:tc>
                  <a:txBody>
                    <a:bodyPr/>
                    <a:lstStyle/>
                    <a:p>
                      <a:pPr algn="ctr"/>
                      <a:r>
                        <a:rPr lang="x-none" sz="1600" b="0" dirty="0">
                          <a:solidFill>
                            <a:schemeClr val="bg1"/>
                          </a:solidFill>
                        </a:rPr>
                        <a:t>Impact</a:t>
                      </a:r>
                    </a:p>
                  </a:txBody>
                  <a:tcPr vert="vert270" anchor="ctr">
                    <a:lnL w="12700" cmpd="sng">
                      <a:noFill/>
                    </a:lnL>
                    <a:lnR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Nachhaltigkeits-beitrag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75192883"/>
                  </a:ext>
                </a:extLst>
              </a:tr>
              <a:tr h="792084">
                <a:tc rowSpan="3">
                  <a:txBody>
                    <a:bodyPr/>
                    <a:lstStyle/>
                    <a:p>
                      <a:pPr algn="ctr"/>
                      <a:r>
                        <a:rPr lang="x-none" sz="1600" b="0" dirty="0">
                          <a:solidFill>
                            <a:schemeClr val="bg1"/>
                          </a:solidFill>
                        </a:rPr>
                        <a:t>Outcomes</a:t>
                      </a:r>
                    </a:p>
                  </a:txBody>
                  <a:tcPr vert="vert270" anchor="ctr">
                    <a:lnL w="12700" cmpd="sng">
                      <a:noFill/>
                    </a:lnL>
                    <a:lnR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Wirkungen (veränderten) Handelns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09902403"/>
                  </a:ext>
                </a:extLst>
              </a:tr>
              <a:tr h="79208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(Verändertes) Handeln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9316272"/>
                  </a:ext>
                </a:extLst>
              </a:tr>
              <a:tr h="79208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Veränderte Kompetenzen oder  Einstellungen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2803299"/>
                  </a:ext>
                </a:extLst>
              </a:tr>
              <a:tr h="792084">
                <a:tc rowSpan="3">
                  <a:txBody>
                    <a:bodyPr/>
                    <a:lstStyle/>
                    <a:p>
                      <a:pPr algn="ctr"/>
                      <a:r>
                        <a:rPr lang="x-none" sz="1600" b="0" dirty="0">
                          <a:solidFill>
                            <a:schemeClr val="bg1"/>
                          </a:solidFill>
                        </a:rPr>
                        <a:t>Output</a:t>
                      </a:r>
                    </a:p>
                  </a:txBody>
                  <a:tcPr vert="vert270" anchor="ctr">
                    <a:lnL w="12700" cmpd="sng">
                      <a:noFill/>
                    </a:lnL>
                    <a:lnR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Zufriedenheit mit den Leistungen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40094212"/>
                  </a:ext>
                </a:extLst>
              </a:tr>
              <a:tr h="79208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Inanspruch-nahme der Leistungen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08899127"/>
                  </a:ext>
                </a:extLst>
              </a:tr>
              <a:tr h="79208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100" b="0" dirty="0">
                          <a:solidFill>
                            <a:schemeClr val="tx1"/>
                          </a:solidFill>
                        </a:rPr>
                        <a:t>(Dienst-) Leistungen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3DB4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x-non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3631763"/>
                  </a:ext>
                </a:extLst>
              </a:tr>
            </a:tbl>
          </a:graphicData>
        </a:graphic>
      </p:graphicFrame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F7AD0A6-8404-7746-9C1E-935CDDE32E94}"/>
              </a:ext>
            </a:extLst>
          </p:cNvPr>
          <p:cNvSpPr/>
          <p:nvPr/>
        </p:nvSpPr>
        <p:spPr>
          <a:xfrm>
            <a:off x="350658" y="8125357"/>
            <a:ext cx="6135825" cy="72866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>
              <a:solidFill>
                <a:schemeClr val="tx1"/>
              </a:solidFill>
              <a:latin typeface="Lucida San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161A80A-3DEA-8F46-B323-15ABD48AAD37}"/>
              </a:ext>
            </a:extLst>
          </p:cNvPr>
          <p:cNvSpPr txBox="1"/>
          <p:nvPr/>
        </p:nvSpPr>
        <p:spPr>
          <a:xfrm>
            <a:off x="350658" y="8854019"/>
            <a:ext cx="5919524" cy="732848"/>
          </a:xfrm>
          <a:prstGeom prst="rect">
            <a:avLst/>
          </a:prstGeom>
          <a:noFill/>
          <a:ln w="38100">
            <a:noFill/>
          </a:ln>
        </p:spPr>
        <p:txBody>
          <a:bodyPr wrap="none" lIns="180000" tIns="180000" rIns="180000" bIns="180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1000" b="0" cap="none" normalizeH="0" dirty="0">
                <a:solidFill>
                  <a:schemeClr val="tx1"/>
                </a:solidFill>
                <a:cs typeface="Calibri" panose="020F0502020204030204" pitchFamily="34" charset="0"/>
              </a:rPr>
              <a:t>* Basierend auf der Arbeit </a:t>
            </a:r>
            <a:r>
              <a:rPr lang="en-GB" sz="1000" dirty="0"/>
              <a:t>des </a:t>
            </a:r>
            <a:r>
              <a:rPr lang="en-GB" sz="1000" dirty="0" err="1"/>
              <a:t>Instituts</a:t>
            </a:r>
            <a:r>
              <a:rPr lang="en-GB" sz="1000" dirty="0"/>
              <a:t> </a:t>
            </a:r>
            <a:r>
              <a:rPr lang="en-GB" sz="1000" dirty="0" err="1"/>
              <a:t>für</a:t>
            </a:r>
            <a:r>
              <a:rPr lang="en-GB" sz="1000" dirty="0"/>
              <a:t> </a:t>
            </a:r>
            <a:r>
              <a:rPr lang="en-GB" sz="1000" dirty="0" err="1"/>
              <a:t>Sozialforschung</a:t>
            </a:r>
            <a:r>
              <a:rPr lang="en-GB" sz="1000" dirty="0"/>
              <a:t>, </a:t>
            </a:r>
            <a:r>
              <a:rPr lang="en-GB" sz="1000" dirty="0" err="1"/>
              <a:t>Praxisberatung</a:t>
            </a:r>
            <a:r>
              <a:rPr lang="en-GB" sz="1000" dirty="0"/>
              <a:t> und </a:t>
            </a:r>
            <a:r>
              <a:rPr lang="en-GB" sz="1000" dirty="0" err="1"/>
              <a:t>Organisationsentwicklung</a:t>
            </a:r>
            <a:r>
              <a:rPr lang="en-GB" sz="1000" dirty="0"/>
              <a:t>  </a:t>
            </a:r>
            <a:br>
              <a:rPr lang="en-GB" sz="1000" dirty="0"/>
            </a:br>
            <a:r>
              <a:rPr lang="en-GB" sz="1000" dirty="0"/>
              <a:t>(iSPO) GmbH, </a:t>
            </a:r>
            <a:r>
              <a:rPr lang="en-GB" sz="1000" dirty="0">
                <a:hlinkClick r:id="rId2"/>
              </a:rPr>
              <a:t>ispo-institut.de</a:t>
            </a:r>
            <a:endParaRPr lang="de-DE" sz="1000" b="0" cap="none" normalizeH="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3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51506" y="205506"/>
            <a:ext cx="6539153" cy="9254534"/>
            <a:chOff x="92940" y="122024"/>
            <a:chExt cx="8718870" cy="6406985"/>
          </a:xfrm>
        </p:grpSpPr>
        <p:grpSp>
          <p:nvGrpSpPr>
            <p:cNvPr id="55" name="Gruppierung 217"/>
            <p:cNvGrpSpPr>
              <a:grpSpLocks/>
            </p:cNvGrpSpPr>
            <p:nvPr/>
          </p:nvGrpSpPr>
          <p:grpSpPr bwMode="auto">
            <a:xfrm>
              <a:off x="92940" y="417987"/>
              <a:ext cx="8718870" cy="6111022"/>
              <a:chOff x="13872" y="798513"/>
              <a:chExt cx="12784555" cy="8706643"/>
            </a:xfrm>
          </p:grpSpPr>
          <p:cxnSp>
            <p:nvCxnSpPr>
              <p:cNvPr id="56" name="Gerade Verbindung 2"/>
              <p:cNvCxnSpPr>
                <a:cxnSpLocks noChangeShapeType="1"/>
              </p:cNvCxnSpPr>
              <p:nvPr/>
            </p:nvCxnSpPr>
            <p:spPr bwMode="auto">
              <a:xfrm flipV="1">
                <a:off x="686085" y="2791476"/>
                <a:ext cx="12112342" cy="4286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Gerade Verbindung 7"/>
              <p:cNvCxnSpPr>
                <a:cxnSpLocks noChangeShapeType="1"/>
              </p:cNvCxnSpPr>
              <p:nvPr/>
            </p:nvCxnSpPr>
            <p:spPr bwMode="auto">
              <a:xfrm flipV="1">
                <a:off x="702049" y="7528188"/>
                <a:ext cx="12086941" cy="9525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Gerade Verbindung 8"/>
              <p:cNvCxnSpPr>
                <a:cxnSpLocks noChangeShapeType="1"/>
              </p:cNvCxnSpPr>
              <p:nvPr/>
            </p:nvCxnSpPr>
            <p:spPr bwMode="auto">
              <a:xfrm flipV="1">
                <a:off x="520700" y="1821016"/>
                <a:ext cx="12210764" cy="4286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Gerade Verbindung 10"/>
              <p:cNvCxnSpPr>
                <a:cxnSpLocks noChangeShapeType="1"/>
              </p:cNvCxnSpPr>
              <p:nvPr/>
            </p:nvCxnSpPr>
            <p:spPr bwMode="auto">
              <a:xfrm>
                <a:off x="2000250" y="819944"/>
                <a:ext cx="0" cy="868521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Gerade Verbindung 15"/>
              <p:cNvCxnSpPr>
                <a:cxnSpLocks noChangeShapeType="1"/>
              </p:cNvCxnSpPr>
              <p:nvPr/>
            </p:nvCxnSpPr>
            <p:spPr bwMode="auto">
              <a:xfrm flipV="1">
                <a:off x="686085" y="6223000"/>
                <a:ext cx="12112341" cy="6826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" name="Textfeld 20"/>
              <p:cNvSpPr txBox="1">
                <a:spLocks noChangeArrowheads="1"/>
              </p:cNvSpPr>
              <p:nvPr/>
            </p:nvSpPr>
            <p:spPr bwMode="auto">
              <a:xfrm>
                <a:off x="607617" y="6317458"/>
                <a:ext cx="1479550" cy="455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Zufriedenheit mit den Leistungen</a:t>
                </a:r>
              </a:p>
            </p:txBody>
          </p:sp>
          <p:cxnSp>
            <p:nvCxnSpPr>
              <p:cNvPr id="62" name="Gerade Verbindung 12"/>
              <p:cNvCxnSpPr>
                <a:cxnSpLocks noChangeShapeType="1"/>
              </p:cNvCxnSpPr>
              <p:nvPr/>
            </p:nvCxnSpPr>
            <p:spPr bwMode="auto">
              <a:xfrm flipV="1">
                <a:off x="435266" y="798513"/>
                <a:ext cx="12363160" cy="42863"/>
              </a:xfrm>
              <a:prstGeom prst="line">
                <a:avLst/>
              </a:prstGeom>
              <a:noFill/>
              <a:ln w="57150" cmpd="thinThick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3" name="Textfeld 20"/>
              <p:cNvSpPr txBox="1">
                <a:spLocks noChangeArrowheads="1"/>
              </p:cNvSpPr>
              <p:nvPr/>
            </p:nvSpPr>
            <p:spPr bwMode="auto">
              <a:xfrm>
                <a:off x="590836" y="6963498"/>
                <a:ext cx="1479551" cy="4705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 err="1">
                    <a:solidFill>
                      <a:srgbClr val="800000"/>
                    </a:solidFill>
                  </a:rPr>
                  <a:t>Inanspruch-nahme</a:t>
                </a:r>
                <a:r>
                  <a:rPr lang="de-DE" altLang="de-DE" sz="900" b="1" dirty="0">
                    <a:solidFill>
                      <a:srgbClr val="800000"/>
                    </a:solidFill>
                  </a:rPr>
                  <a:t> </a:t>
                </a:r>
                <a:r>
                  <a:rPr lang="de-DE" altLang="de-DE" sz="800" b="1" dirty="0">
                    <a:solidFill>
                      <a:srgbClr val="800000"/>
                    </a:solidFill>
                  </a:rPr>
                  <a:t>der</a:t>
                </a:r>
                <a:r>
                  <a:rPr lang="de-DE" altLang="de-DE" sz="900" b="1" dirty="0">
                    <a:solidFill>
                      <a:srgbClr val="800000"/>
                    </a:solidFill>
                  </a:rPr>
                  <a:t> </a:t>
                </a:r>
                <a:r>
                  <a:rPr lang="de-DE" altLang="de-DE" sz="800" b="1" dirty="0">
                    <a:solidFill>
                      <a:srgbClr val="800000"/>
                    </a:solidFill>
                  </a:rPr>
                  <a:t>Leistungen</a:t>
                </a:r>
              </a:p>
            </p:txBody>
          </p:sp>
          <p:sp>
            <p:nvSpPr>
              <p:cNvPr id="64" name="Textfeld 20"/>
              <p:cNvSpPr txBox="1">
                <a:spLocks noChangeArrowheads="1"/>
              </p:cNvSpPr>
              <p:nvPr/>
            </p:nvSpPr>
            <p:spPr bwMode="auto">
              <a:xfrm>
                <a:off x="570972" y="8329731"/>
                <a:ext cx="1479551" cy="333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(Dienst-)</a:t>
                </a:r>
              </a:p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Leistungen</a:t>
                </a:r>
              </a:p>
            </p:txBody>
          </p:sp>
          <p:sp>
            <p:nvSpPr>
              <p:cNvPr id="65" name="Textfeld 20"/>
              <p:cNvSpPr txBox="1">
                <a:spLocks noChangeArrowheads="1"/>
              </p:cNvSpPr>
              <p:nvPr/>
            </p:nvSpPr>
            <p:spPr bwMode="auto">
              <a:xfrm rot="16200000">
                <a:off x="-1049836" y="7604204"/>
                <a:ext cx="2819401" cy="691986"/>
              </a:xfrm>
              <a:prstGeom prst="rect">
                <a:avLst/>
              </a:prstGeom>
              <a:solidFill>
                <a:srgbClr val="01508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 defTabSz="914400" eaLnBrk="1" hangingPunct="1">
                  <a:defRPr/>
                </a:pPr>
                <a:r>
                  <a:rPr lang="de-DE" sz="1700" b="1" dirty="0">
                    <a:solidFill>
                      <a:schemeClr val="bg1"/>
                    </a:solidFill>
                  </a:rPr>
                  <a:t>Outputs</a:t>
                </a:r>
              </a:p>
            </p:txBody>
          </p:sp>
          <p:sp>
            <p:nvSpPr>
              <p:cNvPr id="66" name="Textfeld 20"/>
              <p:cNvSpPr txBox="1">
                <a:spLocks noChangeArrowheads="1"/>
              </p:cNvSpPr>
              <p:nvPr/>
            </p:nvSpPr>
            <p:spPr bwMode="auto">
              <a:xfrm rot="16200000">
                <a:off x="-1678562" y="3706052"/>
                <a:ext cx="4125545" cy="511468"/>
              </a:xfrm>
              <a:prstGeom prst="rect">
                <a:avLst/>
              </a:prstGeom>
              <a:solidFill>
                <a:srgbClr val="01508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 defTabSz="914400" eaLnBrk="1" hangingPunct="1">
                  <a:defRPr/>
                </a:pPr>
                <a:r>
                  <a:rPr lang="de-DE" sz="1700" b="1" dirty="0">
                    <a:solidFill>
                      <a:schemeClr val="bg1"/>
                    </a:solidFill>
                  </a:rPr>
                  <a:t>Outcomes</a:t>
                </a:r>
              </a:p>
            </p:txBody>
          </p:sp>
          <p:sp>
            <p:nvSpPr>
              <p:cNvPr id="67" name="Textfeld 20"/>
              <p:cNvSpPr txBox="1">
                <a:spLocks noChangeArrowheads="1"/>
              </p:cNvSpPr>
              <p:nvPr/>
            </p:nvSpPr>
            <p:spPr bwMode="auto">
              <a:xfrm rot="16200000">
                <a:off x="-129450" y="1094227"/>
                <a:ext cx="984968" cy="511468"/>
              </a:xfrm>
              <a:prstGeom prst="rect">
                <a:avLst/>
              </a:prstGeom>
              <a:solidFill>
                <a:srgbClr val="01508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eaLnBrk="0" hangingPunct="0"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5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 defTabSz="914400" eaLnBrk="1" hangingPunct="1">
                  <a:defRPr/>
                </a:pPr>
                <a:r>
                  <a:rPr lang="de-DE" sz="1700" b="1" dirty="0">
                    <a:solidFill>
                      <a:schemeClr val="bg1"/>
                    </a:solidFill>
                  </a:rPr>
                  <a:t>Impact</a:t>
                </a:r>
              </a:p>
            </p:txBody>
          </p:sp>
          <p:sp>
            <p:nvSpPr>
              <p:cNvPr id="68" name="Textfeld 20"/>
              <p:cNvSpPr txBox="1">
                <a:spLocks noChangeArrowheads="1"/>
              </p:cNvSpPr>
              <p:nvPr/>
            </p:nvSpPr>
            <p:spPr bwMode="auto">
              <a:xfrm>
                <a:off x="435270" y="4374761"/>
                <a:ext cx="1597092" cy="5767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Veränderte Kompetenzen oder Einstellungen</a:t>
                </a:r>
              </a:p>
            </p:txBody>
          </p:sp>
          <p:sp>
            <p:nvSpPr>
              <p:cNvPr id="69" name="Textfeld 20"/>
              <p:cNvSpPr txBox="1">
                <a:spLocks noChangeArrowheads="1"/>
              </p:cNvSpPr>
              <p:nvPr/>
            </p:nvSpPr>
            <p:spPr bwMode="auto">
              <a:xfrm>
                <a:off x="473276" y="2879517"/>
                <a:ext cx="1674939" cy="333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(Verändertes) Handeln</a:t>
                </a:r>
              </a:p>
            </p:txBody>
          </p:sp>
          <p:sp>
            <p:nvSpPr>
              <p:cNvPr id="70" name="Textfeld 20"/>
              <p:cNvSpPr txBox="1">
                <a:spLocks noChangeArrowheads="1"/>
              </p:cNvSpPr>
              <p:nvPr/>
            </p:nvSpPr>
            <p:spPr bwMode="auto">
              <a:xfrm>
                <a:off x="435268" y="1899015"/>
                <a:ext cx="1600838" cy="4553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5pPr>
                <a:lvl6pPr marL="25146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6pPr>
                <a:lvl7pPr marL="29718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7pPr>
                <a:lvl8pPr marL="34290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8pPr>
                <a:lvl9pPr marL="3886200" indent="-228600" defTabSz="639763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  <a:ea typeface="MS PGothic" pitchFamily="34" charset="-128"/>
                  </a:defRPr>
                </a:lvl9pPr>
              </a:lstStyle>
              <a:p>
                <a:pPr algn="ctr" defTabSz="914400" eaLnBrk="1" hangingPunct="1">
                  <a:spcBef>
                    <a:spcPct val="0"/>
                  </a:spcBef>
                  <a:buFontTx/>
                  <a:buNone/>
                </a:pPr>
                <a:r>
                  <a:rPr lang="de-DE" altLang="de-DE" sz="800" b="1" dirty="0">
                    <a:solidFill>
                      <a:srgbClr val="800000"/>
                    </a:solidFill>
                  </a:rPr>
                  <a:t>Wirkungen (veränderten) Handelns</a:t>
                </a:r>
              </a:p>
            </p:txBody>
          </p:sp>
          <p:cxnSp>
            <p:nvCxnSpPr>
              <p:cNvPr id="71" name="Gerade Verbindung 119"/>
              <p:cNvCxnSpPr>
                <a:cxnSpLocks noChangeShapeType="1"/>
              </p:cNvCxnSpPr>
              <p:nvPr/>
            </p:nvCxnSpPr>
            <p:spPr bwMode="auto">
              <a:xfrm flipV="1">
                <a:off x="682767" y="3645602"/>
                <a:ext cx="12112342" cy="4286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Gerade Verbindung 121"/>
              <p:cNvCxnSpPr>
                <a:cxnSpLocks noChangeShapeType="1"/>
              </p:cNvCxnSpPr>
              <p:nvPr/>
            </p:nvCxnSpPr>
            <p:spPr bwMode="auto">
              <a:xfrm flipV="1">
                <a:off x="698784" y="6858284"/>
                <a:ext cx="12086941" cy="9525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3" name="Abgerundetes Rechteck 76"/>
            <p:cNvSpPr>
              <a:spLocks noChangeArrowheads="1"/>
            </p:cNvSpPr>
            <p:nvPr/>
          </p:nvSpPr>
          <p:spPr bwMode="auto">
            <a:xfrm>
              <a:off x="1510647" y="6173304"/>
              <a:ext cx="5868142" cy="245783"/>
            </a:xfrm>
            <a:prstGeom prst="roundRect">
              <a:avLst>
                <a:gd name="adj" fmla="val 16667"/>
              </a:avLst>
            </a:prstGeom>
            <a:solidFill>
              <a:srgbClr val="BEFEA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wrap="square" lIns="0" tIns="0" rIns="0" bIns="0" anchor="ctr"/>
            <a:lstStyle/>
            <a:p>
              <a:pPr defTabSz="914400"/>
              <a:r>
                <a:rPr lang="de-DE" altLang="de-DE" sz="900" dirty="0">
                  <a:solidFill>
                    <a:srgbClr val="632523"/>
                  </a:solidFill>
                </a:rPr>
                <a:t>z.B. Durchführung von Veranstaltungen</a:t>
              </a:r>
            </a:p>
          </p:txBody>
        </p:sp>
        <p:sp>
          <p:nvSpPr>
            <p:cNvPr id="75" name="Abgerundetes Rechteck 79"/>
            <p:cNvSpPr>
              <a:spLocks noChangeArrowheads="1"/>
            </p:cNvSpPr>
            <p:nvPr/>
          </p:nvSpPr>
          <p:spPr bwMode="auto">
            <a:xfrm>
              <a:off x="2810431" y="484724"/>
              <a:ext cx="3946376" cy="5334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65306" tIns="32653" rIns="65306" bIns="32653" anchor="ctr"/>
            <a:lstStyle/>
            <a:p>
              <a:pPr algn="ctr" defTabSz="914400"/>
              <a:r>
                <a:rPr lang="de-DE" altLang="de-DE" sz="1100" b="1" dirty="0" smtClean="0">
                  <a:solidFill>
                    <a:srgbClr val="FF0000"/>
                  </a:solidFill>
                </a:rPr>
                <a:t>Beispielsweise: Beitrag </a:t>
              </a:r>
              <a:r>
                <a:rPr lang="de-DE" altLang="de-DE" sz="1100" b="1" dirty="0">
                  <a:solidFill>
                    <a:srgbClr val="FF0000"/>
                  </a:solidFill>
                </a:rPr>
                <a:t>zur Agenda 2030.</a:t>
              </a:r>
            </a:p>
          </p:txBody>
        </p:sp>
        <p:sp>
          <p:nvSpPr>
            <p:cNvPr id="76" name="Textfeld 16"/>
            <p:cNvSpPr txBox="1">
              <a:spLocks noChangeArrowheads="1"/>
            </p:cNvSpPr>
            <p:nvPr/>
          </p:nvSpPr>
          <p:spPr bwMode="auto">
            <a:xfrm>
              <a:off x="2642641" y="122024"/>
              <a:ext cx="4636742" cy="2959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45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9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3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1300" b="1" dirty="0">
                  <a:solidFill>
                    <a:srgbClr val="F1613F"/>
                  </a:solidFill>
                </a:rPr>
                <a:t>Wirkungsmodell mit Beispielformulierungen*</a:t>
              </a:r>
            </a:p>
          </p:txBody>
        </p:sp>
        <p:sp>
          <p:nvSpPr>
            <p:cNvPr id="77" name="Textfeld 27"/>
            <p:cNvSpPr txBox="1">
              <a:spLocks noChangeArrowheads="1"/>
            </p:cNvSpPr>
            <p:nvPr/>
          </p:nvSpPr>
          <p:spPr bwMode="auto">
            <a:xfrm>
              <a:off x="504497" y="609773"/>
              <a:ext cx="987675" cy="390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45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39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34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6397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8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b="1" dirty="0">
                  <a:solidFill>
                    <a:srgbClr val="800000"/>
                  </a:solidFill>
                </a:rPr>
                <a:t>Nachhaltigkeits-</a:t>
              </a:r>
            </a:p>
            <a:p>
              <a:pPr algn="ctr" defTabSz="914400" eaLnBrk="1" hangingPunct="1">
                <a:spcBef>
                  <a:spcPct val="0"/>
                </a:spcBef>
                <a:buFontTx/>
                <a:buNone/>
              </a:pPr>
              <a:r>
                <a:rPr lang="de-DE" altLang="de-DE" sz="800" b="1" dirty="0" err="1">
                  <a:solidFill>
                    <a:srgbClr val="800000"/>
                  </a:solidFill>
                </a:rPr>
                <a:t>beitrag</a:t>
              </a:r>
              <a:endParaRPr lang="de-DE" altLang="de-DE" sz="800" b="1" dirty="0">
                <a:solidFill>
                  <a:srgbClr val="800000"/>
                </a:solidFill>
              </a:endParaRPr>
            </a:p>
          </p:txBody>
        </p:sp>
        <p:sp>
          <p:nvSpPr>
            <p:cNvPr id="78" name="Abgerundetes Rechteck 76"/>
            <p:cNvSpPr>
              <a:spLocks noChangeArrowheads="1"/>
            </p:cNvSpPr>
            <p:nvPr/>
          </p:nvSpPr>
          <p:spPr bwMode="auto">
            <a:xfrm>
              <a:off x="7693931" y="5208268"/>
              <a:ext cx="1117879" cy="665010"/>
            </a:xfrm>
            <a:prstGeom prst="roundRect">
              <a:avLst>
                <a:gd name="adj" fmla="val 16667"/>
              </a:avLst>
            </a:prstGeom>
            <a:solidFill>
              <a:srgbClr val="BEFEA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900" dirty="0">
                  <a:solidFill>
                    <a:srgbClr val="632523"/>
                  </a:solidFill>
                </a:rPr>
                <a:t>Z.B. Materialerstellung</a:t>
              </a:r>
            </a:p>
          </p:txBody>
        </p:sp>
        <p:sp>
          <p:nvSpPr>
            <p:cNvPr id="79" name="Abgerundetes Rechteck 65"/>
            <p:cNvSpPr>
              <a:spLocks noChangeArrowheads="1"/>
            </p:cNvSpPr>
            <p:nvPr/>
          </p:nvSpPr>
          <p:spPr bwMode="auto">
            <a:xfrm>
              <a:off x="1671799" y="1241782"/>
              <a:ext cx="1752588" cy="527730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65306" tIns="32653" rIns="65306" bIns="32653" anchor="ctr"/>
            <a:lstStyle/>
            <a:p>
              <a:pPr algn="ctr" defTabSz="914400"/>
              <a:r>
                <a:rPr lang="de-DE" altLang="de-DE" sz="1000" dirty="0" smtClean="0">
                  <a:solidFill>
                    <a:srgbClr val="632523"/>
                  </a:solidFill>
                </a:rPr>
                <a:t>Durch das Handeln der Zielgruppe werden weitere Wirkungen erreicht  </a:t>
              </a:r>
              <a:endParaRPr lang="de-DE" altLang="de-DE" sz="1000" dirty="0">
                <a:solidFill>
                  <a:srgbClr val="632523"/>
                </a:solidFill>
              </a:endParaRPr>
            </a:p>
          </p:txBody>
        </p:sp>
        <p:sp>
          <p:nvSpPr>
            <p:cNvPr id="80" name="Abgerundetes Rechteck 135"/>
            <p:cNvSpPr>
              <a:spLocks noChangeArrowheads="1"/>
            </p:cNvSpPr>
            <p:nvPr/>
          </p:nvSpPr>
          <p:spPr bwMode="auto">
            <a:xfrm>
              <a:off x="1654490" y="4773968"/>
              <a:ext cx="1621366" cy="393891"/>
            </a:xfrm>
            <a:prstGeom prst="roundRect">
              <a:avLst>
                <a:gd name="adj" fmla="val 16667"/>
              </a:avLst>
            </a:prstGeom>
            <a:pattFill prst="dkDnDiag">
              <a:fgClr>
                <a:schemeClr val="accent1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/>
              <a:r>
                <a:rPr lang="de-DE" altLang="de-DE" sz="900" dirty="0">
                  <a:solidFill>
                    <a:srgbClr val="632523"/>
                  </a:solidFill>
                  <a:latin typeface="Calibri"/>
                </a:rPr>
                <a:t>Z.B. Resonanz / Bewerbungen / Anmeldezahlen</a:t>
              </a:r>
            </a:p>
          </p:txBody>
        </p:sp>
        <p:sp>
          <p:nvSpPr>
            <p:cNvPr id="81" name="Abgerundetes Rechteck 135"/>
            <p:cNvSpPr>
              <a:spLocks noChangeArrowheads="1"/>
            </p:cNvSpPr>
            <p:nvPr/>
          </p:nvSpPr>
          <p:spPr bwMode="auto">
            <a:xfrm>
              <a:off x="1636102" y="3553866"/>
              <a:ext cx="4014191" cy="475469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1000" dirty="0">
                  <a:solidFill>
                    <a:srgbClr val="632523"/>
                  </a:solidFill>
                </a:rPr>
                <a:t>Z.B. : TN sind dazu befähigt,…</a:t>
              </a:r>
            </a:p>
          </p:txBody>
        </p:sp>
        <p:sp>
          <p:nvSpPr>
            <p:cNvPr id="82" name="Abgerundetes Rechteck 135"/>
            <p:cNvSpPr>
              <a:spLocks noChangeArrowheads="1"/>
            </p:cNvSpPr>
            <p:nvPr/>
          </p:nvSpPr>
          <p:spPr bwMode="auto">
            <a:xfrm>
              <a:off x="1691680" y="2540461"/>
              <a:ext cx="1459744" cy="805305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1000" dirty="0">
                  <a:solidFill>
                    <a:srgbClr val="632523"/>
                  </a:solidFill>
                </a:rPr>
                <a:t>Z.B. : TN verfügen über erhöhtes Wissen und verbesserte Fähigkeiten zum Thema …</a:t>
              </a:r>
            </a:p>
          </p:txBody>
        </p:sp>
        <p:sp>
          <p:nvSpPr>
            <p:cNvPr id="83" name="Abgerundetes Rechteck 76"/>
            <p:cNvSpPr>
              <a:spLocks noChangeArrowheads="1"/>
            </p:cNvSpPr>
            <p:nvPr/>
          </p:nvSpPr>
          <p:spPr bwMode="auto">
            <a:xfrm>
              <a:off x="3231907" y="5276057"/>
              <a:ext cx="2894848" cy="722115"/>
            </a:xfrm>
            <a:prstGeom prst="roundRect">
              <a:avLst>
                <a:gd name="adj" fmla="val 16667"/>
              </a:avLst>
            </a:prstGeom>
            <a:solidFill>
              <a:srgbClr val="BEFEA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defTabSz="914400"/>
              <a:r>
                <a:rPr lang="de-DE" altLang="de-DE" sz="900" dirty="0">
                  <a:solidFill>
                    <a:srgbClr val="632523"/>
                  </a:solidFill>
                </a:rPr>
                <a:t>z.B. Wissensvermittlung: </a:t>
              </a:r>
            </a:p>
          </p:txBody>
        </p:sp>
        <p:sp>
          <p:nvSpPr>
            <p:cNvPr id="84" name="Abgerundetes Rechteck 76"/>
            <p:cNvSpPr>
              <a:spLocks noChangeArrowheads="1"/>
            </p:cNvSpPr>
            <p:nvPr/>
          </p:nvSpPr>
          <p:spPr bwMode="auto">
            <a:xfrm>
              <a:off x="1618215" y="5251019"/>
              <a:ext cx="1346548" cy="763687"/>
            </a:xfrm>
            <a:prstGeom prst="roundRect">
              <a:avLst>
                <a:gd name="adj" fmla="val 16667"/>
              </a:avLst>
            </a:prstGeom>
            <a:solidFill>
              <a:srgbClr val="BEFEA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900" dirty="0">
                  <a:solidFill>
                    <a:srgbClr val="632523"/>
                  </a:solidFill>
                </a:rPr>
                <a:t>Z.B. ÖA-Aktivitäten</a:t>
              </a:r>
            </a:p>
          </p:txBody>
        </p:sp>
        <p:sp>
          <p:nvSpPr>
            <p:cNvPr id="85" name="Abgerundetes Rechteck 76"/>
            <p:cNvSpPr>
              <a:spLocks noChangeArrowheads="1"/>
            </p:cNvSpPr>
            <p:nvPr/>
          </p:nvSpPr>
          <p:spPr bwMode="auto">
            <a:xfrm>
              <a:off x="6351595" y="5196930"/>
              <a:ext cx="1201702" cy="866131"/>
            </a:xfrm>
            <a:prstGeom prst="roundRect">
              <a:avLst>
                <a:gd name="adj" fmla="val 16667"/>
              </a:avLst>
            </a:prstGeom>
            <a:solidFill>
              <a:srgbClr val="BEFEA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900" dirty="0">
                  <a:solidFill>
                    <a:srgbClr val="632523"/>
                  </a:solidFill>
                </a:rPr>
                <a:t>Z.B. Angebote zu Vernetzung und Austausch</a:t>
              </a:r>
            </a:p>
          </p:txBody>
        </p:sp>
        <p:sp>
          <p:nvSpPr>
            <p:cNvPr id="86" name="Abgerundetes Rechteck 135"/>
            <p:cNvSpPr>
              <a:spLocks noChangeArrowheads="1"/>
            </p:cNvSpPr>
            <p:nvPr/>
          </p:nvSpPr>
          <p:spPr bwMode="auto">
            <a:xfrm>
              <a:off x="3406768" y="4755623"/>
              <a:ext cx="2170927" cy="393890"/>
            </a:xfrm>
            <a:prstGeom prst="roundRect">
              <a:avLst>
                <a:gd name="adj" fmla="val 50000"/>
              </a:avLst>
            </a:prstGeom>
            <a:pattFill prst="dkDnDiag">
              <a:fgClr>
                <a:schemeClr val="accent1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/>
              <a:r>
                <a:rPr lang="de-DE" altLang="de-DE" sz="900" dirty="0">
                  <a:solidFill>
                    <a:srgbClr val="632523"/>
                  </a:solidFill>
                  <a:latin typeface="Calibri"/>
                </a:rPr>
                <a:t>z.B. Teilnahme, TN-Zusammensetzung</a:t>
              </a:r>
            </a:p>
          </p:txBody>
        </p:sp>
        <p:sp>
          <p:nvSpPr>
            <p:cNvPr id="87" name="Abgerundetes Rechteck 135"/>
            <p:cNvSpPr>
              <a:spLocks noChangeArrowheads="1"/>
            </p:cNvSpPr>
            <p:nvPr/>
          </p:nvSpPr>
          <p:spPr bwMode="auto">
            <a:xfrm>
              <a:off x="5201509" y="2540461"/>
              <a:ext cx="952612" cy="646035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1000" dirty="0">
                  <a:solidFill>
                    <a:srgbClr val="632523"/>
                  </a:solidFill>
                </a:rPr>
                <a:t>Z.B. : TN sind sensibilisiert für</a:t>
              </a:r>
            </a:p>
          </p:txBody>
        </p:sp>
        <p:sp>
          <p:nvSpPr>
            <p:cNvPr id="89" name="Abgerundetes Rechteck 135"/>
            <p:cNvSpPr>
              <a:spLocks noChangeArrowheads="1"/>
            </p:cNvSpPr>
            <p:nvPr/>
          </p:nvSpPr>
          <p:spPr bwMode="auto">
            <a:xfrm>
              <a:off x="3381650" y="2566301"/>
              <a:ext cx="1593856" cy="773676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1000" dirty="0">
                  <a:solidFill>
                    <a:srgbClr val="632523"/>
                  </a:solidFill>
                </a:rPr>
                <a:t>Z.B. : TN verstehen (besser),… </a:t>
              </a:r>
            </a:p>
          </p:txBody>
        </p:sp>
        <p:sp>
          <p:nvSpPr>
            <p:cNvPr id="90" name="Abgerundetes Rechteck 135"/>
            <p:cNvSpPr>
              <a:spLocks noChangeArrowheads="1"/>
            </p:cNvSpPr>
            <p:nvPr/>
          </p:nvSpPr>
          <p:spPr bwMode="auto">
            <a:xfrm>
              <a:off x="5677815" y="4738075"/>
              <a:ext cx="2005711" cy="369275"/>
            </a:xfrm>
            <a:prstGeom prst="roundRect">
              <a:avLst>
                <a:gd name="adj" fmla="val 16667"/>
              </a:avLst>
            </a:prstGeom>
            <a:pattFill prst="dkDnDiag">
              <a:fgClr>
                <a:schemeClr val="accent1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/>
              <a:r>
                <a:rPr lang="de-DE" altLang="de-DE" sz="900" dirty="0">
                  <a:solidFill>
                    <a:srgbClr val="632523"/>
                  </a:solidFill>
                  <a:latin typeface="Calibri"/>
                </a:rPr>
                <a:t>Z.B. Materialbestellung, Materialnutzung</a:t>
              </a:r>
            </a:p>
          </p:txBody>
        </p:sp>
        <p:sp>
          <p:nvSpPr>
            <p:cNvPr id="103" name="Abgerundetes Rechteck 65"/>
            <p:cNvSpPr>
              <a:spLocks noChangeArrowheads="1"/>
            </p:cNvSpPr>
            <p:nvPr/>
          </p:nvSpPr>
          <p:spPr bwMode="auto">
            <a:xfrm>
              <a:off x="6351595" y="2533117"/>
              <a:ext cx="905318" cy="953543"/>
            </a:xfrm>
            <a:prstGeom prst="roundRect">
              <a:avLst>
                <a:gd name="adj" fmla="val 16667"/>
              </a:avLst>
            </a:prstGeom>
            <a:solidFill>
              <a:srgbClr val="DBEEF4"/>
            </a:solidFill>
            <a:ln w="9525">
              <a:solidFill>
                <a:srgbClr val="632523"/>
              </a:solidFill>
              <a:round/>
              <a:headEnd/>
              <a:tailEnd/>
            </a:ln>
            <a:effectLst>
              <a:outerShdw dist="23000" dir="5400000" rotWithShape="0">
                <a:srgbClr val="808080">
                  <a:alpha val="34998"/>
                </a:srgbClr>
              </a:outerShdw>
            </a:effectLst>
          </p:spPr>
          <p:txBody>
            <a:bodyPr lIns="0" tIns="0" rIns="0" bIns="0" anchor="ctr"/>
            <a:lstStyle/>
            <a:p>
              <a:pPr algn="ctr" defTabSz="914400"/>
              <a:r>
                <a:rPr lang="de-DE" altLang="de-DE" sz="1000" dirty="0">
                  <a:solidFill>
                    <a:srgbClr val="632523"/>
                  </a:solidFill>
                </a:rPr>
                <a:t>Die TN haben Interesse,  Motivation…</a:t>
              </a:r>
            </a:p>
          </p:txBody>
        </p:sp>
      </p:grpSp>
      <p:sp>
        <p:nvSpPr>
          <p:cNvPr id="48" name="TextBox 1">
            <a:extLst>
              <a:ext uri="{FF2B5EF4-FFF2-40B4-BE49-F238E27FC236}">
                <a16:creationId xmlns:a16="http://schemas.microsoft.com/office/drawing/2014/main" xmlns="" id="{8161A80A-3DEA-8F46-B323-15ABD48AAD37}"/>
              </a:ext>
            </a:extLst>
          </p:cNvPr>
          <p:cNvSpPr txBox="1"/>
          <p:nvPr/>
        </p:nvSpPr>
        <p:spPr>
          <a:xfrm>
            <a:off x="152581" y="9294486"/>
            <a:ext cx="5919524" cy="732848"/>
          </a:xfrm>
          <a:prstGeom prst="rect">
            <a:avLst/>
          </a:prstGeom>
          <a:noFill/>
          <a:ln w="38100">
            <a:noFill/>
          </a:ln>
        </p:spPr>
        <p:txBody>
          <a:bodyPr wrap="none" lIns="180000" tIns="180000" rIns="180000" bIns="180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1000" b="0" cap="none" normalizeH="0" dirty="0">
                <a:solidFill>
                  <a:schemeClr val="tx1"/>
                </a:solidFill>
                <a:cs typeface="Calibri" panose="020F0502020204030204" pitchFamily="34" charset="0"/>
              </a:rPr>
              <a:t>* Basierend auf der Arbeit </a:t>
            </a:r>
            <a:r>
              <a:rPr lang="en-GB" sz="1000" dirty="0"/>
              <a:t>des </a:t>
            </a:r>
            <a:r>
              <a:rPr lang="en-GB" sz="1000" dirty="0" err="1"/>
              <a:t>Instituts</a:t>
            </a:r>
            <a:r>
              <a:rPr lang="en-GB" sz="1000" dirty="0"/>
              <a:t> </a:t>
            </a:r>
            <a:r>
              <a:rPr lang="en-GB" sz="1000" dirty="0" err="1"/>
              <a:t>für</a:t>
            </a:r>
            <a:r>
              <a:rPr lang="en-GB" sz="1000" dirty="0"/>
              <a:t> </a:t>
            </a:r>
            <a:r>
              <a:rPr lang="en-GB" sz="1000" dirty="0" err="1"/>
              <a:t>Sozialforschung</a:t>
            </a:r>
            <a:r>
              <a:rPr lang="en-GB" sz="1000" dirty="0"/>
              <a:t>, </a:t>
            </a:r>
            <a:r>
              <a:rPr lang="en-GB" sz="1000" dirty="0" err="1"/>
              <a:t>Praxisberatung</a:t>
            </a:r>
            <a:r>
              <a:rPr lang="en-GB" sz="1000" dirty="0"/>
              <a:t> und </a:t>
            </a:r>
            <a:r>
              <a:rPr lang="en-GB" sz="1000" dirty="0" err="1"/>
              <a:t>Organisationsentwicklung</a:t>
            </a:r>
            <a:r>
              <a:rPr lang="en-GB" sz="1000" dirty="0"/>
              <a:t>  </a:t>
            </a:r>
            <a:br>
              <a:rPr lang="en-GB" sz="1000" dirty="0"/>
            </a:br>
            <a:r>
              <a:rPr lang="en-GB" sz="1000" dirty="0"/>
              <a:t>(iSPO) GmbH, </a:t>
            </a:r>
            <a:r>
              <a:rPr lang="en-GB" sz="1000" dirty="0">
                <a:solidFill>
                  <a:srgbClr val="F1613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ispo-institut.de</a:t>
            </a:r>
            <a:endParaRPr lang="de-DE" sz="1000" b="0" cap="none" normalizeH="0" dirty="0">
              <a:solidFill>
                <a:srgbClr val="F1613F"/>
              </a:solidFill>
              <a:cs typeface="Calibri" panose="020F0502020204030204" pitchFamily="34" charset="0"/>
            </a:endParaRPr>
          </a:p>
        </p:txBody>
      </p:sp>
      <p:sp>
        <p:nvSpPr>
          <p:cNvPr id="49" name="Abgerundetes Rechteck 135"/>
          <p:cNvSpPr>
            <a:spLocks noChangeArrowheads="1"/>
          </p:cNvSpPr>
          <p:nvPr/>
        </p:nvSpPr>
        <p:spPr bwMode="auto">
          <a:xfrm>
            <a:off x="1320384" y="6246567"/>
            <a:ext cx="2627715" cy="493110"/>
          </a:xfrm>
          <a:prstGeom prst="roundRect">
            <a:avLst>
              <a:gd name="adj" fmla="val 16667"/>
            </a:avLst>
          </a:prstGeom>
          <a:pattFill prst="dk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900" dirty="0">
                <a:solidFill>
                  <a:srgbClr val="632523"/>
                </a:solidFill>
                <a:latin typeface="Calibri"/>
              </a:rPr>
              <a:t>TN sind zufrieden mit bspw. Moderation, Konzeption, Referenten, Zeitmanagement, Informationsaustausch</a:t>
            </a:r>
          </a:p>
        </p:txBody>
      </p:sp>
      <p:sp>
        <p:nvSpPr>
          <p:cNvPr id="50" name="Abgerundetes Rechteck 65"/>
          <p:cNvSpPr>
            <a:spLocks noChangeArrowheads="1"/>
          </p:cNvSpPr>
          <p:nvPr/>
        </p:nvSpPr>
        <p:spPr bwMode="auto">
          <a:xfrm>
            <a:off x="1250561" y="2814604"/>
            <a:ext cx="1469277" cy="624955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defTabSz="914400"/>
            <a:r>
              <a:rPr lang="de-DE" altLang="de-DE" sz="1000" dirty="0">
                <a:solidFill>
                  <a:srgbClr val="632523"/>
                </a:solidFill>
              </a:rPr>
              <a:t>Die Zielgruppe </a:t>
            </a:r>
            <a:r>
              <a:rPr lang="de-DE" altLang="de-DE" sz="1000" dirty="0" smtClean="0">
                <a:solidFill>
                  <a:srgbClr val="632523"/>
                </a:solidFill>
              </a:rPr>
              <a:t>hat Verhalten im Bereich … geändert / handelt anders als vorher</a:t>
            </a:r>
            <a:endParaRPr lang="de-DE" altLang="de-DE" sz="1000" dirty="0">
              <a:solidFill>
                <a:srgbClr val="632523"/>
              </a:solidFill>
            </a:endParaRPr>
          </a:p>
        </p:txBody>
      </p:sp>
      <p:sp>
        <p:nvSpPr>
          <p:cNvPr id="51" name="Abgerundetes Rechteck 65"/>
          <p:cNvSpPr>
            <a:spLocks noChangeArrowheads="1"/>
          </p:cNvSpPr>
          <p:nvPr/>
        </p:nvSpPr>
        <p:spPr bwMode="auto">
          <a:xfrm>
            <a:off x="4142492" y="2828512"/>
            <a:ext cx="1281995" cy="624955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defTabSz="914400"/>
            <a:r>
              <a:rPr lang="de-DE" altLang="de-DE" sz="1000" dirty="0">
                <a:solidFill>
                  <a:srgbClr val="632523"/>
                </a:solidFill>
              </a:rPr>
              <a:t>Die </a:t>
            </a:r>
            <a:r>
              <a:rPr lang="de-DE" altLang="de-DE" sz="1000" dirty="0" smtClean="0">
                <a:solidFill>
                  <a:srgbClr val="632523"/>
                </a:solidFill>
              </a:rPr>
              <a:t>Zielgruppe führt bspw. neue Projekte durch / ist in der Bildungsarbeit tätig</a:t>
            </a:r>
            <a:endParaRPr lang="de-DE" altLang="de-DE" sz="1000" dirty="0">
              <a:solidFill>
                <a:srgbClr val="632523"/>
              </a:solidFill>
            </a:endParaRPr>
          </a:p>
        </p:txBody>
      </p:sp>
      <p:sp>
        <p:nvSpPr>
          <p:cNvPr id="52" name="Abgerundetes Rechteck 65"/>
          <p:cNvSpPr>
            <a:spLocks noChangeArrowheads="1"/>
          </p:cNvSpPr>
          <p:nvPr/>
        </p:nvSpPr>
        <p:spPr bwMode="auto">
          <a:xfrm>
            <a:off x="2637105" y="1826675"/>
            <a:ext cx="1245828" cy="717498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algn="ctr" defTabSz="914400"/>
            <a:r>
              <a:rPr lang="de-DE" altLang="de-DE" sz="1000" dirty="0" smtClean="0">
                <a:solidFill>
                  <a:srgbClr val="632523"/>
                </a:solidFill>
              </a:rPr>
              <a:t>Primäre Zielgruppe erreicht weitere Zielgruppen</a:t>
            </a:r>
            <a:endParaRPr lang="de-DE" altLang="de-DE" sz="1000" dirty="0">
              <a:solidFill>
                <a:srgbClr val="632523"/>
              </a:solidFill>
            </a:endParaRPr>
          </a:p>
        </p:txBody>
      </p:sp>
      <p:sp>
        <p:nvSpPr>
          <p:cNvPr id="53" name="Abgerundetes Rechteck 65"/>
          <p:cNvSpPr>
            <a:spLocks noChangeArrowheads="1"/>
          </p:cNvSpPr>
          <p:nvPr/>
        </p:nvSpPr>
        <p:spPr bwMode="auto">
          <a:xfrm>
            <a:off x="4035553" y="1762308"/>
            <a:ext cx="941120" cy="838923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algn="ctr" defTabSz="914400"/>
            <a:r>
              <a:rPr lang="de-DE" altLang="de-DE" sz="1000" dirty="0" smtClean="0">
                <a:solidFill>
                  <a:srgbClr val="632523"/>
                </a:solidFill>
              </a:rPr>
              <a:t>Durchführung neuer Projekte (z.B. Zukunftswerkstätten)</a:t>
            </a:r>
            <a:endParaRPr lang="de-DE" altLang="de-DE" sz="1000" dirty="0">
              <a:solidFill>
                <a:srgbClr val="632523"/>
              </a:solidFill>
            </a:endParaRPr>
          </a:p>
        </p:txBody>
      </p:sp>
      <p:sp>
        <p:nvSpPr>
          <p:cNvPr id="54" name="Abgerundetes Rechteck 65"/>
          <p:cNvSpPr>
            <a:spLocks noChangeArrowheads="1"/>
          </p:cNvSpPr>
          <p:nvPr/>
        </p:nvSpPr>
        <p:spPr bwMode="auto">
          <a:xfrm>
            <a:off x="2902882" y="2768024"/>
            <a:ext cx="1132671" cy="685003"/>
          </a:xfrm>
          <a:prstGeom prst="roundRect">
            <a:avLst>
              <a:gd name="adj" fmla="val 16667"/>
            </a:avLst>
          </a:prstGeom>
          <a:solidFill>
            <a:srgbClr val="DBEEF4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65306" tIns="32653" rIns="65306" bIns="32653" anchor="ctr"/>
          <a:lstStyle/>
          <a:p>
            <a:pPr defTabSz="914400"/>
            <a:r>
              <a:rPr lang="de-DE" altLang="de-DE" sz="1000" dirty="0">
                <a:solidFill>
                  <a:srgbClr val="632523"/>
                </a:solidFill>
              </a:rPr>
              <a:t>Die </a:t>
            </a:r>
            <a:r>
              <a:rPr lang="de-DE" altLang="de-DE" sz="1000" dirty="0" smtClean="0">
                <a:solidFill>
                  <a:srgbClr val="632523"/>
                </a:solidFill>
              </a:rPr>
              <a:t>Zielgruppe engagiert sich für Themenbereich X</a:t>
            </a:r>
            <a:endParaRPr lang="de-DE" altLang="de-DE" sz="1000" dirty="0">
              <a:solidFill>
                <a:srgbClr val="632523"/>
              </a:solidFill>
            </a:endParaRPr>
          </a:p>
        </p:txBody>
      </p:sp>
      <p:sp>
        <p:nvSpPr>
          <p:cNvPr id="88" name="Abgerundetes Rechteck 79">
            <a:extLst>
              <a:ext uri="{FF2B5EF4-FFF2-40B4-BE49-F238E27FC236}">
                <a16:creationId xmlns:a16="http://schemas.microsoft.com/office/drawing/2014/main" xmlns="" id="{F27453E1-CA85-4CE8-B65A-7E34B2DF6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5893" y="2806227"/>
            <a:ext cx="1160785" cy="618721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900" b="1" dirty="0">
                <a:solidFill>
                  <a:srgbClr val="632523"/>
                </a:solidFill>
                <a:latin typeface="Calibri"/>
              </a:rPr>
              <a:t>Bspw. Indikatoren zum Anteil bereits erfolgter Umsetzung</a:t>
            </a:r>
          </a:p>
        </p:txBody>
      </p:sp>
      <p:sp>
        <p:nvSpPr>
          <p:cNvPr id="91" name="Abgerundetes Rechteck 79">
            <a:extLst>
              <a:ext uri="{FF2B5EF4-FFF2-40B4-BE49-F238E27FC236}">
                <a16:creationId xmlns:a16="http://schemas.microsoft.com/office/drawing/2014/main" xmlns="" id="{5B79D941-06E4-4957-BF87-7CE578795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219" y="3983367"/>
            <a:ext cx="1326469" cy="48424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1000" b="1" dirty="0">
                <a:solidFill>
                  <a:srgbClr val="632523"/>
                </a:solidFill>
                <a:latin typeface="Calibri"/>
              </a:rPr>
              <a:t>Bspw. Indikatoren zur Handlungsmotivation </a:t>
            </a:r>
          </a:p>
        </p:txBody>
      </p:sp>
      <p:sp>
        <p:nvSpPr>
          <p:cNvPr id="92" name="Abgerundetes Rechteck 79">
            <a:extLst>
              <a:ext uri="{FF2B5EF4-FFF2-40B4-BE49-F238E27FC236}">
                <a16:creationId xmlns:a16="http://schemas.microsoft.com/office/drawing/2014/main" xmlns="" id="{037E2075-87D1-4E99-AC85-2522E7951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868" y="5259449"/>
            <a:ext cx="1762416" cy="583194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1000" b="1" dirty="0">
                <a:solidFill>
                  <a:srgbClr val="632523"/>
                </a:solidFill>
                <a:latin typeface="Calibri"/>
              </a:rPr>
              <a:t>Bspw. Indikatoren zum Wissens- und Kompetenzgewinn</a:t>
            </a:r>
          </a:p>
        </p:txBody>
      </p:sp>
      <p:sp>
        <p:nvSpPr>
          <p:cNvPr id="93" name="Abgerundetes Rechteck 79">
            <a:extLst>
              <a:ext uri="{FF2B5EF4-FFF2-40B4-BE49-F238E27FC236}">
                <a16:creationId xmlns:a16="http://schemas.microsoft.com/office/drawing/2014/main" xmlns="" id="{753D01BF-35C0-4240-A98F-EC8673E3E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636" y="6197080"/>
            <a:ext cx="2075074" cy="48149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900" b="1" dirty="0">
                <a:solidFill>
                  <a:srgbClr val="632523"/>
                </a:solidFill>
                <a:latin typeface="Calibri"/>
              </a:rPr>
              <a:t>Bspw.: Indikatoren zum Anteil der positiven Aussagen mit Bezugsgrößen zur Qualität der Leistungen </a:t>
            </a:r>
          </a:p>
        </p:txBody>
      </p:sp>
      <p:sp>
        <p:nvSpPr>
          <p:cNvPr id="94" name="Abgerundetes Rechteck 79">
            <a:extLst>
              <a:ext uri="{FF2B5EF4-FFF2-40B4-BE49-F238E27FC236}">
                <a16:creationId xmlns:a16="http://schemas.microsoft.com/office/drawing/2014/main" xmlns="" id="{1AB6066A-817B-4657-8DF2-401576820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4746" y="6957277"/>
            <a:ext cx="1139942" cy="35373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800" b="1" dirty="0">
                <a:solidFill>
                  <a:srgbClr val="632523"/>
                </a:solidFill>
                <a:latin typeface="Calibri"/>
              </a:rPr>
              <a:t>Bspw. Indikatoren zur TN-Anzahl, TN-Zusammensetzung </a:t>
            </a:r>
          </a:p>
        </p:txBody>
      </p:sp>
      <p:sp>
        <p:nvSpPr>
          <p:cNvPr id="95" name="Abgerundetes Rechteck 79">
            <a:extLst>
              <a:ext uri="{FF2B5EF4-FFF2-40B4-BE49-F238E27FC236}">
                <a16:creationId xmlns:a16="http://schemas.microsoft.com/office/drawing/2014/main" xmlns="" id="{555B0D8C-3C04-464E-9852-13144787D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081" y="8808889"/>
            <a:ext cx="1277492" cy="50388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1000" b="1" dirty="0">
                <a:solidFill>
                  <a:srgbClr val="632523"/>
                </a:solidFill>
                <a:latin typeface="Calibri"/>
              </a:rPr>
              <a:t>Indikatoren zur Durchführung, Erstellung </a:t>
            </a:r>
          </a:p>
        </p:txBody>
      </p:sp>
      <p:sp>
        <p:nvSpPr>
          <p:cNvPr id="104" name="Abgerundetes Rechteck 79">
            <a:extLst>
              <a:ext uri="{FF2B5EF4-FFF2-40B4-BE49-F238E27FC236}">
                <a16:creationId xmlns:a16="http://schemas.microsoft.com/office/drawing/2014/main" xmlns="" id="{2C71E9AC-3D3D-4B00-99E6-00133DBF4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6136" y="1742129"/>
            <a:ext cx="1605153" cy="839176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rgbClr val="632523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lIns="45212" tIns="22606" rIns="45212" bIns="2260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altLang="de-DE" sz="1000" b="1" dirty="0">
                <a:solidFill>
                  <a:srgbClr val="632523"/>
                </a:solidFill>
                <a:latin typeface="Calibri"/>
              </a:rPr>
              <a:t>Beispielsweise Indikatoren </a:t>
            </a:r>
            <a:r>
              <a:rPr lang="de-DE" altLang="de-DE" sz="1000" b="1" dirty="0" smtClean="0">
                <a:solidFill>
                  <a:srgbClr val="632523"/>
                </a:solidFill>
                <a:latin typeface="Calibri"/>
              </a:rPr>
              <a:t>zur Einbeziehung oder Erreichung </a:t>
            </a:r>
            <a:r>
              <a:rPr lang="de-DE" altLang="de-DE" sz="1000" b="1" dirty="0">
                <a:solidFill>
                  <a:srgbClr val="632523"/>
                </a:solidFill>
                <a:latin typeface="Calibri"/>
              </a:rPr>
              <a:t>weiterer </a:t>
            </a:r>
            <a:r>
              <a:rPr lang="de-DE" altLang="de-DE" sz="1000" b="1" dirty="0" smtClean="0">
                <a:solidFill>
                  <a:srgbClr val="632523"/>
                </a:solidFill>
                <a:latin typeface="Calibri"/>
              </a:rPr>
              <a:t>Zielgruppen und deren Handlungen</a:t>
            </a:r>
            <a:endParaRPr lang="de-DE" altLang="de-DE" sz="1000" b="1" dirty="0">
              <a:solidFill>
                <a:srgbClr val="632523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624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xmlns="" id="{10E8256D-C446-4697-BFE7-5CD515928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58" y="606255"/>
            <a:ext cx="4897737" cy="800220"/>
          </a:xfrm>
        </p:spPr>
        <p:txBody>
          <a:bodyPr/>
          <a:lstStyle/>
          <a:p>
            <a:r>
              <a:rPr lang="de-DE" dirty="0"/>
              <a:t>Wirkungsmessung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7E7713D7-A40E-4A09-8F9C-6B694D8178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0658" y="1405891"/>
            <a:ext cx="4897737" cy="513809"/>
          </a:xfrm>
        </p:spPr>
        <p:txBody>
          <a:bodyPr>
            <a:normAutofit/>
          </a:bodyPr>
          <a:lstStyle/>
          <a:p>
            <a:r>
              <a:rPr lang="de-DE" dirty="0"/>
              <a:t>Arbeitstabelle für Beschreibung der Ziele, Indikatoren und Messinstrumente*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69CAA182-C8EB-4604-9FF7-24529CAEC43B}"/>
              </a:ext>
            </a:extLst>
          </p:cNvPr>
          <p:cNvSpPr txBox="1"/>
          <p:nvPr/>
        </p:nvSpPr>
        <p:spPr>
          <a:xfrm>
            <a:off x="342900" y="2624265"/>
            <a:ext cx="6172200" cy="6118937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lIns="180000" tIns="180000" rIns="180000" bIns="180000" rtlCol="0">
            <a:spAutoFit/>
          </a:bodyPr>
          <a:lstStyle/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  <a:p>
            <a:pPr algn="just"/>
            <a:endParaRPr lang="en-GB" sz="1100" b="1" dirty="0" err="1">
              <a:solidFill>
                <a:srgbClr val="0E508E"/>
              </a:solidFill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xmlns="" id="{D8A3B476-7602-4BC6-8E2E-A5E62B7A9EE6}"/>
              </a:ext>
            </a:extLst>
          </p:cNvPr>
          <p:cNvSpPr txBox="1">
            <a:spLocks/>
          </p:cNvSpPr>
          <p:nvPr/>
        </p:nvSpPr>
        <p:spPr>
          <a:xfrm>
            <a:off x="350658" y="2624265"/>
            <a:ext cx="6172200" cy="6136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32160" indent="-132160" algn="l" defTabSz="3429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1350"/>
              </a:spcAft>
              <a:buFont typeface="Arial"/>
              <a:buChar char="•"/>
              <a:defRPr sz="1275" kern="1200">
                <a:solidFill>
                  <a:srgbClr val="01508E"/>
                </a:solidFill>
                <a:latin typeface="+mn-lt"/>
                <a:ea typeface="Calibri" charset="0"/>
                <a:cs typeface="Lucida Grande"/>
              </a:defRPr>
            </a:lvl1pPr>
            <a:lvl2pPr marL="472679" indent="-129779" algn="l" defTabSz="3429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1350"/>
              </a:spcAft>
              <a:buFont typeface="Arial"/>
              <a:buChar char="•"/>
              <a:defRPr sz="1200" kern="1200">
                <a:solidFill>
                  <a:srgbClr val="01508E"/>
                </a:solidFill>
                <a:latin typeface="+mn-lt"/>
                <a:ea typeface="Calibri" charset="0"/>
                <a:cs typeface="Lucida Grande"/>
              </a:defRPr>
            </a:lvl2pPr>
            <a:lvl3pPr marL="803672" indent="-117872" algn="l" defTabSz="3429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1350"/>
              </a:spcAft>
              <a:buFont typeface="Arial"/>
              <a:buChar char="•"/>
              <a:defRPr sz="1050" kern="1200">
                <a:solidFill>
                  <a:srgbClr val="01508E"/>
                </a:solidFill>
                <a:latin typeface="+mn-lt"/>
                <a:ea typeface="Calibri" charset="0"/>
                <a:cs typeface="Lucida Grande"/>
              </a:defRPr>
            </a:lvl3pPr>
            <a:lvl4pPr marL="1143000" indent="-114300" algn="l" defTabSz="3429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1350"/>
              </a:spcAft>
              <a:buFont typeface="Arial"/>
              <a:buChar char="•"/>
              <a:defRPr sz="900" kern="1200">
                <a:solidFill>
                  <a:srgbClr val="01508E"/>
                </a:solidFill>
                <a:latin typeface="+mn-lt"/>
                <a:ea typeface="Calibri" charset="0"/>
                <a:cs typeface="Lucida Grande"/>
              </a:defRPr>
            </a:lvl4pPr>
            <a:lvl5pPr marL="1482329" indent="-110729" algn="l" defTabSz="342900" rtl="0" eaLnBrk="1" latinLnBrk="0" hangingPunct="1">
              <a:lnSpc>
                <a:spcPct val="120000"/>
              </a:lnSpc>
              <a:spcBef>
                <a:spcPct val="20000"/>
              </a:spcBef>
              <a:spcAft>
                <a:spcPts val="1350"/>
              </a:spcAft>
              <a:buFont typeface="Arial"/>
              <a:buChar char="•"/>
              <a:defRPr sz="750" kern="1200">
                <a:solidFill>
                  <a:schemeClr val="tx1"/>
                </a:solidFill>
                <a:latin typeface="Lucida Grande"/>
                <a:ea typeface="+mn-ea"/>
                <a:cs typeface="Lucida Grande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de-DE" sz="128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de-DE" sz="128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dirty="0"/>
          </a:p>
          <a:p>
            <a:pPr marL="342900" indent="-342900">
              <a:buFont typeface="Arial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342900" indent="-342900">
              <a:buFont typeface="Arial"/>
              <a:buAutoNum type="arabicPeriod"/>
            </a:pPr>
            <a:endParaRPr lang="de-DE" dirty="0"/>
          </a:p>
          <a:p>
            <a:pPr marL="342900" indent="-342900">
              <a:buFont typeface="Arial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342900" indent="-342900">
              <a:buFont typeface="Arial"/>
              <a:buAutoNum type="arabicPeriod"/>
            </a:pPr>
            <a:endParaRPr lang="de-DE" dirty="0"/>
          </a:p>
          <a:p>
            <a:pPr marL="342900" indent="-342900">
              <a:buFont typeface="Arial"/>
              <a:buAutoNum type="arabicPeriod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10" name="Tabelle 7">
            <a:extLst>
              <a:ext uri="{FF2B5EF4-FFF2-40B4-BE49-F238E27FC236}">
                <a16:creationId xmlns:a16="http://schemas.microsoft.com/office/drawing/2014/main" xmlns="" id="{180A0250-58CD-D54C-85B4-792B03A8E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858783"/>
              </p:ext>
            </p:extLst>
          </p:nvPr>
        </p:nvGraphicFramePr>
        <p:xfrm>
          <a:off x="335143" y="2641546"/>
          <a:ext cx="6195474" cy="6119405"/>
        </p:xfrm>
        <a:graphic>
          <a:graphicData uri="http://schemas.openxmlformats.org/drawingml/2006/table">
            <a:tbl>
              <a:tblPr firstRow="1" firstCol="1" bandRow="1"/>
              <a:tblGrid>
                <a:gridCol w="2183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889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25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4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Ziel/Wirkung</a:t>
                      </a:r>
                      <a:endParaRPr lang="de-DE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Indikatoren zur Wirkungsmessung</a:t>
                      </a:r>
                      <a:endParaRPr lang="de-DE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Erhebung/Instrumente</a:t>
                      </a:r>
                      <a:endParaRPr lang="de-DE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E5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92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9" name="TextBox 1">
            <a:extLst>
              <a:ext uri="{FF2B5EF4-FFF2-40B4-BE49-F238E27FC236}">
                <a16:creationId xmlns:a16="http://schemas.microsoft.com/office/drawing/2014/main" xmlns="" id="{8161A80A-3DEA-8F46-B323-15ABD48AAD37}"/>
              </a:ext>
            </a:extLst>
          </p:cNvPr>
          <p:cNvSpPr txBox="1"/>
          <p:nvPr/>
        </p:nvSpPr>
        <p:spPr>
          <a:xfrm>
            <a:off x="350658" y="8854019"/>
            <a:ext cx="5919524" cy="732848"/>
          </a:xfrm>
          <a:prstGeom prst="rect">
            <a:avLst/>
          </a:prstGeom>
          <a:noFill/>
          <a:ln w="38100">
            <a:noFill/>
          </a:ln>
        </p:spPr>
        <p:txBody>
          <a:bodyPr wrap="none" lIns="180000" tIns="180000" rIns="180000" bIns="18000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1000" b="0" cap="none" normalizeH="0" dirty="0">
                <a:solidFill>
                  <a:schemeClr val="tx1"/>
                </a:solidFill>
                <a:cs typeface="Calibri" panose="020F0502020204030204" pitchFamily="34" charset="0"/>
              </a:rPr>
              <a:t>* Basierend auf der Arbeit </a:t>
            </a:r>
            <a:r>
              <a:rPr lang="en-GB" sz="1000" dirty="0"/>
              <a:t>des </a:t>
            </a:r>
            <a:r>
              <a:rPr lang="en-GB" sz="1000" dirty="0" err="1"/>
              <a:t>Instituts</a:t>
            </a:r>
            <a:r>
              <a:rPr lang="en-GB" sz="1000" dirty="0"/>
              <a:t> </a:t>
            </a:r>
            <a:r>
              <a:rPr lang="en-GB" sz="1000" dirty="0" err="1"/>
              <a:t>für</a:t>
            </a:r>
            <a:r>
              <a:rPr lang="en-GB" sz="1000" dirty="0"/>
              <a:t> </a:t>
            </a:r>
            <a:r>
              <a:rPr lang="en-GB" sz="1000" dirty="0" err="1"/>
              <a:t>Sozialforschung</a:t>
            </a:r>
            <a:r>
              <a:rPr lang="en-GB" sz="1000" dirty="0"/>
              <a:t>, </a:t>
            </a:r>
            <a:r>
              <a:rPr lang="en-GB" sz="1000" dirty="0" err="1"/>
              <a:t>Praxisberatung</a:t>
            </a:r>
            <a:r>
              <a:rPr lang="en-GB" sz="1000" dirty="0"/>
              <a:t> und </a:t>
            </a:r>
            <a:r>
              <a:rPr lang="en-GB" sz="1000" dirty="0" err="1"/>
              <a:t>Organisationsentwicklung</a:t>
            </a:r>
            <a:r>
              <a:rPr lang="en-GB" sz="1000" dirty="0"/>
              <a:t>  </a:t>
            </a:r>
            <a:br>
              <a:rPr lang="en-GB" sz="1000" dirty="0"/>
            </a:br>
            <a:r>
              <a:rPr lang="en-GB" sz="1000" dirty="0"/>
              <a:t>(iSPO) GmbH, </a:t>
            </a:r>
            <a:r>
              <a:rPr lang="en-GB" sz="1000" dirty="0">
                <a:hlinkClick r:id="rId2"/>
              </a:rPr>
              <a:t>ispo-institut.de</a:t>
            </a:r>
            <a:endParaRPr lang="de-DE" sz="1000" b="0" cap="none" normalizeH="0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P_ppt_template_3_4">
  <a:themeElements>
    <a:clrScheme name="AOC final final final">
      <a:dk1>
        <a:srgbClr val="141313"/>
      </a:dk1>
      <a:lt1>
        <a:srgbClr val="FFFFFF"/>
      </a:lt1>
      <a:dk2>
        <a:srgbClr val="F1613F"/>
      </a:dk2>
      <a:lt2>
        <a:srgbClr val="4CBDEC"/>
      </a:lt2>
      <a:accent1>
        <a:srgbClr val="00508E"/>
      </a:accent1>
      <a:accent2>
        <a:srgbClr val="F1613F"/>
      </a:accent2>
      <a:accent3>
        <a:srgbClr val="4CBDEC"/>
      </a:accent3>
      <a:accent4>
        <a:srgbClr val="FCD620"/>
      </a:accent4>
      <a:accent5>
        <a:srgbClr val="65B620"/>
      </a:accent5>
      <a:accent6>
        <a:srgbClr val="F0F3F6"/>
      </a:accent6>
      <a:hlink>
        <a:srgbClr val="F1613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AFDC"/>
        </a:solidFill>
        <a:ln>
          <a:noFill/>
        </a:ln>
        <a:effectLst/>
      </a:spPr>
      <a:bodyPr/>
      <a:lstStyle>
        <a:defPPr>
          <a:defRPr dirty="0">
            <a:solidFill>
              <a:schemeClr val="tx1"/>
            </a:solidFill>
            <a:latin typeface="Lucida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headEnd type="arrow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38100">
          <a:noFill/>
        </a:ln>
      </a:spPr>
      <a:bodyPr wrap="square" lIns="180000" tIns="180000" rIns="180000" bIns="180000" rtlCol="0">
        <a:spAutoFit/>
      </a:bodyPr>
      <a:lstStyle>
        <a:defPPr algn="l">
          <a:lnSpc>
            <a:spcPct val="120000"/>
          </a:lnSpc>
          <a:defRPr sz="1700" b="0" cap="none" normalizeH="0" dirty="0" smtClean="0">
            <a:solidFill>
              <a:schemeClr val="tx1"/>
            </a:solidFill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eiter_wirken_template_v2" id="{7423ECB6-CFDE-F647-B81A-982E2D13929F}" vid="{59AD7BE8-9C0D-C844-B39A-ED6DD34C7598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CSCP_ppt_template_3_4</Template>
  <TotalTime>0</TotalTime>
  <Words>460</Words>
  <Application>Microsoft Office PowerPoint</Application>
  <PresentationFormat>A4-Papier (210x297 mm)</PresentationFormat>
  <Paragraphs>113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Lucida Grande</vt:lpstr>
      <vt:lpstr>Lucida Sans</vt:lpstr>
      <vt:lpstr>Times New Roman</vt:lpstr>
      <vt:lpstr>CSCP_ppt_template_3_4</vt:lpstr>
      <vt:lpstr>Larissa</vt:lpstr>
      <vt:lpstr>Wirkungen messen</vt:lpstr>
      <vt:lpstr>Wirkungsmodell als Vorlage* </vt:lpstr>
      <vt:lpstr>PowerPoint-Präsentation</vt:lpstr>
      <vt:lpstr>Wirkungsmessung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Luca.Emanuel-Sander</dc:creator>
  <cp:lastModifiedBy>Beate Schmitz</cp:lastModifiedBy>
  <cp:revision>321</cp:revision>
  <dcterms:created xsi:type="dcterms:W3CDTF">2020-09-01T13:07:16Z</dcterms:created>
  <dcterms:modified xsi:type="dcterms:W3CDTF">2024-06-06T07:43:07Z</dcterms:modified>
</cp:coreProperties>
</file>